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58" r:id="rId5"/>
    <p:sldId id="259" r:id="rId6"/>
    <p:sldId id="257" r:id="rId7"/>
    <p:sldId id="260" r:id="rId8"/>
    <p:sldId id="268" r:id="rId9"/>
    <p:sldId id="261" r:id="rId10"/>
    <p:sldId id="266" r:id="rId11"/>
    <p:sldId id="267" r:id="rId12"/>
    <p:sldId id="272" r:id="rId13"/>
    <p:sldId id="262" r:id="rId14"/>
    <p:sldId id="270" r:id="rId15"/>
    <p:sldId id="271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660"/>
  </p:normalViewPr>
  <p:slideViewPr>
    <p:cSldViewPr>
      <p:cViewPr varScale="1">
        <p:scale>
          <a:sx n="69" d="100"/>
          <a:sy n="69" d="100"/>
        </p:scale>
        <p:origin x="-5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AAF6-20B3-4B93-BE7F-74EF95D1B981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2B6A-ADDC-4DD6-85D3-ABA77DE018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AAF6-20B3-4B93-BE7F-74EF95D1B981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2B6A-ADDC-4DD6-85D3-ABA77DE018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AAF6-20B3-4B93-BE7F-74EF95D1B981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2B6A-ADDC-4DD6-85D3-ABA77DE018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AAF6-20B3-4B93-BE7F-74EF95D1B981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2B6A-ADDC-4DD6-85D3-ABA77DE018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AAF6-20B3-4B93-BE7F-74EF95D1B981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2B6A-ADDC-4DD6-85D3-ABA77DE018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AAF6-20B3-4B93-BE7F-74EF95D1B981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2B6A-ADDC-4DD6-85D3-ABA77DE018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AAF6-20B3-4B93-BE7F-74EF95D1B981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2B6A-ADDC-4DD6-85D3-ABA77DE018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AAF6-20B3-4B93-BE7F-74EF95D1B981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2B6A-ADDC-4DD6-85D3-ABA77DE018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AAF6-20B3-4B93-BE7F-74EF95D1B981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2B6A-ADDC-4DD6-85D3-ABA77DE018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AAF6-20B3-4B93-BE7F-74EF95D1B981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2B6A-ADDC-4DD6-85D3-ABA77DE018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AAF6-20B3-4B93-BE7F-74EF95D1B981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2B6A-ADDC-4DD6-85D3-ABA77DE018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6AAF6-20B3-4B93-BE7F-74EF95D1B981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82B6A-ADDC-4DD6-85D3-ABA77DE018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pringerlink.com/content/?Author=J.+Roberts" TargetMode="External"/><Relationship Id="rId3" Type="http://schemas.openxmlformats.org/officeDocument/2006/relationships/image" Target="../media/image23.png"/><Relationship Id="rId7" Type="http://schemas.openxmlformats.org/officeDocument/2006/relationships/hyperlink" Target="http://www.springerlink.com/content/?Author=D.+Twell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pringerlink.com/content/?Author=M.+M.+Burrell" TargetMode="External"/><Relationship Id="rId5" Type="http://schemas.openxmlformats.org/officeDocument/2006/relationships/hyperlink" Target="http://www.springerlink.com/content/?Author=A.+Karp" TargetMode="External"/><Relationship Id="rId4" Type="http://schemas.openxmlformats.org/officeDocument/2006/relationships/hyperlink" Target="http://www.springerlink.com/content/?Author=G.+Ooms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The Art of Argument:</a:t>
            </a:r>
            <a:br>
              <a:rPr lang="en-US" dirty="0" smtClean="0"/>
            </a:br>
            <a:r>
              <a:rPr lang="en-US" sz="3200" dirty="0" smtClean="0"/>
              <a:t>Exploring </a:t>
            </a:r>
            <a:r>
              <a:rPr lang="en-US" sz="3200" dirty="0" err="1" smtClean="0"/>
              <a:t>Toulmin</a:t>
            </a:r>
            <a:r>
              <a:rPr lang="en-US" sz="3200" dirty="0" smtClean="0"/>
              <a:t> Logic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943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 Patrick, Daniel and Rodney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0638" y="1447800"/>
            <a:ext cx="5002162" cy="4135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28600"/>
            <a:ext cx="5715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Advantages to using </a:t>
            </a:r>
            <a:r>
              <a:rPr lang="en-US" dirty="0" err="1"/>
              <a:t>T</a:t>
            </a:r>
            <a:r>
              <a:rPr lang="en-US" dirty="0" err="1" smtClean="0"/>
              <a:t>oulmin</a:t>
            </a:r>
            <a:r>
              <a:rPr lang="en-US" dirty="0" smtClean="0"/>
              <a:t>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Presents argument structure that facilitates support and validity for said argument.</a:t>
            </a:r>
          </a:p>
          <a:p>
            <a:r>
              <a:rPr lang="en-US" dirty="0" smtClean="0"/>
              <a:t>Always room for doubt in an argument, leaving room for reasons yet undiscovered and rebuttal</a:t>
            </a:r>
          </a:p>
          <a:p>
            <a:r>
              <a:rPr lang="en-US" dirty="0" smtClean="0"/>
              <a:t>Allows for logic to be updated as new discoveries are made</a:t>
            </a:r>
          </a:p>
          <a:p>
            <a:r>
              <a:rPr lang="en-US" dirty="0" smtClean="0"/>
              <a:t>Arguments can be presented and debated as long as you have some data to back up your claim</a:t>
            </a:r>
          </a:p>
          <a:p>
            <a:r>
              <a:rPr lang="en-US" dirty="0" smtClean="0"/>
              <a:t>Presents arguments literally rather than theoretically (dichotomy)</a:t>
            </a:r>
          </a:p>
          <a:p>
            <a:endParaRPr lang="en-US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116097"/>
            <a:ext cx="1423987" cy="1484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04800"/>
            <a:ext cx="6400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Disadvantages to using </a:t>
            </a:r>
            <a:r>
              <a:rPr lang="en-US" dirty="0" err="1" smtClean="0"/>
              <a:t>Toulmin</a:t>
            </a:r>
            <a:r>
              <a:rPr lang="en-US" dirty="0" smtClean="0"/>
              <a:t>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2971800"/>
          </a:xfrm>
        </p:spPr>
        <p:txBody>
          <a:bodyPr/>
          <a:lstStyle/>
          <a:p>
            <a:r>
              <a:rPr lang="en-US" dirty="0" smtClean="0"/>
              <a:t>Does not allow for absolutes</a:t>
            </a:r>
          </a:p>
          <a:p>
            <a:r>
              <a:rPr lang="en-US" dirty="0" smtClean="0"/>
              <a:t>Requires an extensive support system if the claim is to be validated</a:t>
            </a:r>
          </a:p>
          <a:p>
            <a:r>
              <a:rPr lang="en-US" dirty="0" smtClean="0"/>
              <a:t>Can always be disputed as there is always a limited degree of validity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2657475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in 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38600"/>
            <a:ext cx="4191000" cy="2590800"/>
          </a:xfrm>
        </p:spPr>
        <p:txBody>
          <a:bodyPr>
            <a:normAutofit/>
          </a:bodyPr>
          <a:lstStyle/>
          <a:p>
            <a:r>
              <a:rPr lang="en-US" dirty="0" smtClean="0"/>
              <a:t>Science Labs</a:t>
            </a:r>
          </a:p>
          <a:p>
            <a:r>
              <a:rPr lang="en-US" dirty="0" smtClean="0"/>
              <a:t>Socratic Seminars</a:t>
            </a:r>
          </a:p>
          <a:p>
            <a:r>
              <a:rPr lang="en-US" dirty="0" smtClean="0"/>
              <a:t>Persuasive Essays</a:t>
            </a:r>
          </a:p>
          <a:p>
            <a:r>
              <a:rPr lang="en-US" dirty="0" smtClean="0"/>
              <a:t>Debates</a:t>
            </a:r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4478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143000"/>
            <a:ext cx="3352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3886200"/>
            <a:ext cx="3133725" cy="2409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7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Uses in the Real World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05200" cy="4525963"/>
          </a:xfrm>
        </p:spPr>
        <p:txBody>
          <a:bodyPr/>
          <a:lstStyle/>
          <a:p>
            <a:r>
              <a:rPr lang="en-US" dirty="0" smtClean="0"/>
              <a:t>Lawyers</a:t>
            </a:r>
          </a:p>
          <a:p>
            <a:r>
              <a:rPr lang="en-US" dirty="0" smtClean="0"/>
              <a:t>Scientists</a:t>
            </a:r>
          </a:p>
          <a:p>
            <a:r>
              <a:rPr lang="en-US" dirty="0" smtClean="0"/>
              <a:t>Statistics</a:t>
            </a:r>
          </a:p>
          <a:p>
            <a:r>
              <a:rPr lang="en-US" dirty="0" smtClean="0"/>
              <a:t>Will</a:t>
            </a:r>
          </a:p>
          <a:p>
            <a:r>
              <a:rPr lang="en-US" dirty="0" smtClean="0"/>
              <a:t>Politicians</a:t>
            </a:r>
          </a:p>
          <a:p>
            <a:r>
              <a:rPr lang="en-US" dirty="0" smtClean="0"/>
              <a:t>Literary Analysts</a:t>
            </a:r>
          </a:p>
          <a:p>
            <a:r>
              <a:rPr lang="en-US" dirty="0" smtClean="0"/>
              <a:t>Everyday life</a:t>
            </a:r>
          </a:p>
          <a:p>
            <a:endParaRPr lang="en-US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4876800"/>
            <a:ext cx="2343150" cy="159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2590800"/>
            <a:ext cx="16573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 l="25807" t="21505" r="25806"/>
          <a:stretch>
            <a:fillRect/>
          </a:stretch>
        </p:blipFill>
        <p:spPr bwMode="auto">
          <a:xfrm>
            <a:off x="4114800" y="1981200"/>
            <a:ext cx="1676400" cy="2039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457200"/>
            <a:ext cx="155249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 flipV="1">
            <a:off x="2209800" y="1371600"/>
            <a:ext cx="3657600" cy="10972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048000" y="5486400"/>
            <a:ext cx="1981200" cy="228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600200" y="3276600"/>
            <a:ext cx="24384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2590800" y="4114800"/>
            <a:ext cx="4572000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5486400" y="3429000"/>
            <a:ext cx="3419778" cy="2803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Life Example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19199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Each year, a World Championship Pumpkin Weights Competition is held to determine the largest pumpkin of the year. Here are the data for years 1979 to 2007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81000" y="3200400"/>
          <a:ext cx="5029200" cy="3248025"/>
        </p:xfrm>
        <a:graphic>
          <a:graphicData uri="http://schemas.openxmlformats.org/drawingml/2006/table">
            <a:tbl>
              <a:tblPr/>
              <a:tblGrid>
                <a:gridCol w="545068"/>
                <a:gridCol w="1131332"/>
                <a:gridCol w="545068"/>
                <a:gridCol w="1131332"/>
                <a:gridCol w="545068"/>
                <a:gridCol w="1131332"/>
              </a:tblGrid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Weight (lb)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Weight (lb)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Weight (lb)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438.5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816.5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493.5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1262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1337.6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1469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1987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604.5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6629400" y="3276600"/>
            <a:ext cx="2133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>
            <a:lum bright="30000"/>
          </a:blip>
          <a:srcRect/>
          <a:stretch>
            <a:fillRect/>
          </a:stretch>
        </p:blipFill>
        <p:spPr bwMode="auto">
          <a:xfrm>
            <a:off x="6172200" y="533400"/>
            <a:ext cx="26193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5715000" cy="43434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Claim: as years increase, farmers will grow larger and larger pumpkins because of genetic modification biology</a:t>
            </a:r>
          </a:p>
          <a:p>
            <a:r>
              <a:rPr lang="en-US" dirty="0" smtClean="0"/>
              <a:t>Warrant: Pumpkins modified to grow larger will grow larger</a:t>
            </a:r>
          </a:p>
          <a:p>
            <a:r>
              <a:rPr lang="en-US" dirty="0" smtClean="0"/>
              <a:t>Backing: Genetic modification of potato development using </a:t>
            </a:r>
            <a:r>
              <a:rPr lang="en-US" dirty="0" err="1" smtClean="0"/>
              <a:t>Ri</a:t>
            </a:r>
            <a:r>
              <a:rPr lang="en-US" dirty="0" smtClean="0"/>
              <a:t> T-DNA scholarly article by </a:t>
            </a:r>
            <a:r>
              <a:rPr lang="en-US" dirty="0" smtClean="0">
                <a:hlinkClick r:id="rId4" tooltip="View content where Author is G. Ooms"/>
              </a:rPr>
              <a:t>G. </a:t>
            </a:r>
            <a:r>
              <a:rPr lang="en-US" dirty="0" err="1" smtClean="0">
                <a:hlinkClick r:id="rId4" tooltip="View content where Author is G. Ooms"/>
              </a:rPr>
              <a:t>Ooms</a:t>
            </a:r>
            <a:r>
              <a:rPr lang="en-US" dirty="0" smtClean="0"/>
              <a:t>, </a:t>
            </a:r>
            <a:r>
              <a:rPr lang="en-US" dirty="0" smtClean="0">
                <a:hlinkClick r:id="rId5" tooltip="View content where Author is A. Karp"/>
              </a:rPr>
              <a:t>A. Karp</a:t>
            </a:r>
            <a:r>
              <a:rPr lang="en-US" dirty="0" smtClean="0"/>
              <a:t>, </a:t>
            </a:r>
            <a:r>
              <a:rPr lang="en-US" dirty="0" smtClean="0">
                <a:hlinkClick r:id="rId6" tooltip="View content where Author is M. M. Burrell"/>
              </a:rPr>
              <a:t>M. M. Burrell</a:t>
            </a:r>
            <a:r>
              <a:rPr lang="en-US" dirty="0" smtClean="0"/>
              <a:t>, </a:t>
            </a:r>
            <a:r>
              <a:rPr lang="en-US" dirty="0" smtClean="0">
                <a:hlinkClick r:id="rId7" tooltip="View content where Author is D. Twell"/>
              </a:rPr>
              <a:t>D. </a:t>
            </a:r>
            <a:r>
              <a:rPr lang="en-US" dirty="0" err="1" smtClean="0">
                <a:hlinkClick r:id="rId7" tooltip="View content where Author is D. Twell"/>
              </a:rPr>
              <a:t>Twell</a:t>
            </a:r>
            <a:r>
              <a:rPr lang="en-US" dirty="0" smtClean="0"/>
              <a:t> and </a:t>
            </a:r>
            <a:r>
              <a:rPr lang="en-US" dirty="0" smtClean="0">
                <a:hlinkClick r:id="rId8" tooltip="View content where Author is J. Roberts"/>
              </a:rPr>
              <a:t>J. Roberts</a:t>
            </a:r>
            <a:r>
              <a:rPr lang="en-US" dirty="0" smtClean="0"/>
              <a:t> proved that potatoes and other vegetables/fruits can be genetically modified to grow larger</a:t>
            </a:r>
          </a:p>
          <a:p>
            <a:r>
              <a:rPr lang="en-US" dirty="0" smtClean="0"/>
              <a:t>Qualifier: These data were recorded in the World Championship which is a valid event</a:t>
            </a:r>
          </a:p>
          <a:p>
            <a:r>
              <a:rPr lang="en-US" dirty="0" smtClean="0"/>
              <a:t>Rebuttal: N/A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667000"/>
            <a:ext cx="8229600" cy="1143000"/>
          </a:xfrm>
        </p:spPr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-1"/>
            <a:ext cx="9144000" cy="6858001"/>
            <a:chOff x="3045" y="2205"/>
            <a:chExt cx="9915" cy="6525"/>
          </a:xfrm>
        </p:grpSpPr>
        <p:sp>
          <p:nvSpPr>
            <p:cNvPr id="8195" name="AutoShape 3"/>
            <p:cNvSpPr>
              <a:spLocks noChangeArrowheads="1"/>
            </p:cNvSpPr>
            <p:nvPr/>
          </p:nvSpPr>
          <p:spPr bwMode="auto">
            <a:xfrm>
              <a:off x="3045" y="2205"/>
              <a:ext cx="9915" cy="6525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96" name="Oval 4"/>
            <p:cNvSpPr>
              <a:spLocks noChangeArrowheads="1"/>
            </p:cNvSpPr>
            <p:nvPr/>
          </p:nvSpPr>
          <p:spPr bwMode="auto">
            <a:xfrm>
              <a:off x="7320" y="5880"/>
              <a:ext cx="1104" cy="465"/>
            </a:xfrm>
            <a:prstGeom prst="ellipse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Claim 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197" name="Text Box 5"/>
            <p:cNvSpPr txBox="1">
              <a:spLocks noChangeArrowheads="1"/>
            </p:cNvSpPr>
            <p:nvPr/>
          </p:nvSpPr>
          <p:spPr bwMode="auto">
            <a:xfrm>
              <a:off x="7583" y="5061"/>
              <a:ext cx="700" cy="369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Data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198" name="Text Box 6"/>
            <p:cNvSpPr txBox="1">
              <a:spLocks noChangeArrowheads="1"/>
            </p:cNvSpPr>
            <p:nvPr/>
          </p:nvSpPr>
          <p:spPr bwMode="auto">
            <a:xfrm>
              <a:off x="7474" y="4206"/>
              <a:ext cx="918" cy="369"/>
            </a:xfrm>
            <a:prstGeom prst="rect">
              <a:avLst/>
            </a:prstGeom>
            <a:solidFill>
              <a:srgbClr val="FF434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Warrant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199" name="Text Box 7"/>
            <p:cNvSpPr txBox="1">
              <a:spLocks noChangeArrowheads="1"/>
            </p:cNvSpPr>
            <p:nvPr/>
          </p:nvSpPr>
          <p:spPr bwMode="auto">
            <a:xfrm>
              <a:off x="7459" y="3321"/>
              <a:ext cx="936" cy="429"/>
            </a:xfrm>
            <a:prstGeom prst="rect">
              <a:avLst/>
            </a:prstGeom>
            <a:solidFill>
              <a:srgbClr val="92CDD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Backing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8200" name="AutoShape 8"/>
            <p:cNvCxnSpPr>
              <a:cxnSpLocks noChangeShapeType="1"/>
            </p:cNvCxnSpPr>
            <p:nvPr/>
          </p:nvCxnSpPr>
          <p:spPr bwMode="auto">
            <a:xfrm>
              <a:off x="7921" y="5430"/>
              <a:ext cx="0" cy="45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8201" name="AutoShape 9"/>
            <p:cNvCxnSpPr>
              <a:cxnSpLocks noChangeShapeType="1"/>
            </p:cNvCxnSpPr>
            <p:nvPr/>
          </p:nvCxnSpPr>
          <p:spPr bwMode="auto">
            <a:xfrm flipV="1">
              <a:off x="7125" y="6300"/>
              <a:ext cx="499" cy="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8202" name="AutoShape 10"/>
            <p:cNvCxnSpPr>
              <a:cxnSpLocks noChangeShapeType="1"/>
            </p:cNvCxnSpPr>
            <p:nvPr/>
          </p:nvCxnSpPr>
          <p:spPr bwMode="auto">
            <a:xfrm flipH="1" flipV="1">
              <a:off x="8223" y="6300"/>
              <a:ext cx="522" cy="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8203" name="Text Box 11"/>
            <p:cNvSpPr txBox="1">
              <a:spLocks noChangeArrowheads="1"/>
            </p:cNvSpPr>
            <p:nvPr/>
          </p:nvSpPr>
          <p:spPr bwMode="auto">
            <a:xfrm>
              <a:off x="6423" y="6660"/>
              <a:ext cx="702" cy="345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Data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204" name="Text Box 12"/>
            <p:cNvSpPr txBox="1">
              <a:spLocks noChangeArrowheads="1"/>
            </p:cNvSpPr>
            <p:nvPr/>
          </p:nvSpPr>
          <p:spPr bwMode="auto">
            <a:xfrm>
              <a:off x="9954" y="7365"/>
              <a:ext cx="960" cy="375"/>
            </a:xfrm>
            <a:prstGeom prst="rect">
              <a:avLst/>
            </a:prstGeom>
            <a:solidFill>
              <a:srgbClr val="FF434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Warrant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205" name="Text Box 13"/>
            <p:cNvSpPr txBox="1">
              <a:spLocks noChangeArrowheads="1"/>
            </p:cNvSpPr>
            <p:nvPr/>
          </p:nvSpPr>
          <p:spPr bwMode="auto">
            <a:xfrm>
              <a:off x="8820" y="4860"/>
              <a:ext cx="1048" cy="375"/>
            </a:xfrm>
            <a:prstGeom prst="rect">
              <a:avLst/>
            </a:prstGeom>
            <a:solidFill>
              <a:srgbClr val="FF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Qualifiers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8206" name="AutoShape 14"/>
            <p:cNvCxnSpPr>
              <a:cxnSpLocks noChangeShapeType="1"/>
            </p:cNvCxnSpPr>
            <p:nvPr/>
          </p:nvCxnSpPr>
          <p:spPr bwMode="auto">
            <a:xfrm>
              <a:off x="7125" y="5061"/>
              <a:ext cx="458" cy="17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8207" name="AutoShape 15"/>
            <p:cNvCxnSpPr>
              <a:cxnSpLocks noChangeShapeType="1"/>
            </p:cNvCxnSpPr>
            <p:nvPr/>
          </p:nvCxnSpPr>
          <p:spPr bwMode="auto">
            <a:xfrm flipH="1">
              <a:off x="8298" y="5061"/>
              <a:ext cx="522" cy="17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8208" name="AutoShape 16"/>
            <p:cNvCxnSpPr>
              <a:cxnSpLocks noChangeShapeType="1"/>
            </p:cNvCxnSpPr>
            <p:nvPr/>
          </p:nvCxnSpPr>
          <p:spPr bwMode="auto">
            <a:xfrm>
              <a:off x="6191" y="6345"/>
              <a:ext cx="232" cy="31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8209" name="AutoShape 17"/>
            <p:cNvCxnSpPr>
              <a:cxnSpLocks noChangeShapeType="1"/>
            </p:cNvCxnSpPr>
            <p:nvPr/>
          </p:nvCxnSpPr>
          <p:spPr bwMode="auto">
            <a:xfrm flipH="1" flipV="1">
              <a:off x="6773" y="7005"/>
              <a:ext cx="232" cy="31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8210" name="AutoShape 18"/>
            <p:cNvCxnSpPr>
              <a:cxnSpLocks noChangeShapeType="1"/>
            </p:cNvCxnSpPr>
            <p:nvPr/>
          </p:nvCxnSpPr>
          <p:spPr bwMode="auto">
            <a:xfrm flipV="1">
              <a:off x="8790" y="7020"/>
              <a:ext cx="270" cy="31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8211" name="AutoShape 19"/>
            <p:cNvCxnSpPr>
              <a:cxnSpLocks noChangeShapeType="1"/>
            </p:cNvCxnSpPr>
            <p:nvPr/>
          </p:nvCxnSpPr>
          <p:spPr bwMode="auto">
            <a:xfrm flipH="1">
              <a:off x="9447" y="6345"/>
              <a:ext cx="258" cy="31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8212" name="Text Box 20"/>
            <p:cNvSpPr txBox="1">
              <a:spLocks noChangeArrowheads="1"/>
            </p:cNvSpPr>
            <p:nvPr/>
          </p:nvSpPr>
          <p:spPr bwMode="auto">
            <a:xfrm>
              <a:off x="7445" y="6780"/>
              <a:ext cx="990" cy="36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</a:rPr>
                <a:t>Rebuttal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8213" name="AutoShape 21"/>
            <p:cNvCxnSpPr>
              <a:cxnSpLocks noChangeShapeType="1"/>
            </p:cNvCxnSpPr>
            <p:nvPr/>
          </p:nvCxnSpPr>
          <p:spPr bwMode="auto">
            <a:xfrm flipV="1">
              <a:off x="7920" y="6345"/>
              <a:ext cx="1" cy="4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8214" name="AutoShape 22"/>
            <p:cNvCxnSpPr>
              <a:cxnSpLocks noChangeShapeType="1"/>
            </p:cNvCxnSpPr>
            <p:nvPr/>
          </p:nvCxnSpPr>
          <p:spPr bwMode="auto">
            <a:xfrm>
              <a:off x="7921" y="4590"/>
              <a:ext cx="0" cy="45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8215" name="AutoShape 23"/>
            <p:cNvCxnSpPr>
              <a:cxnSpLocks noChangeShapeType="1"/>
            </p:cNvCxnSpPr>
            <p:nvPr/>
          </p:nvCxnSpPr>
          <p:spPr bwMode="auto">
            <a:xfrm>
              <a:off x="7921" y="3750"/>
              <a:ext cx="0" cy="45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8216" name="Text Box 24"/>
            <p:cNvSpPr txBox="1">
              <a:spLocks noChangeArrowheads="1"/>
            </p:cNvSpPr>
            <p:nvPr/>
          </p:nvSpPr>
          <p:spPr bwMode="auto">
            <a:xfrm>
              <a:off x="6077" y="4860"/>
              <a:ext cx="1048" cy="375"/>
            </a:xfrm>
            <a:prstGeom prst="rect">
              <a:avLst/>
            </a:prstGeom>
            <a:solidFill>
              <a:srgbClr val="FF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Qualifiers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217" name="Text Box 25"/>
            <p:cNvSpPr txBox="1">
              <a:spLocks noChangeArrowheads="1"/>
            </p:cNvSpPr>
            <p:nvPr/>
          </p:nvSpPr>
          <p:spPr bwMode="auto">
            <a:xfrm>
              <a:off x="8194" y="7335"/>
              <a:ext cx="1048" cy="375"/>
            </a:xfrm>
            <a:prstGeom prst="rect">
              <a:avLst/>
            </a:prstGeom>
            <a:solidFill>
              <a:srgbClr val="FF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Qualifiers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218" name="Text Box 26"/>
            <p:cNvSpPr txBox="1">
              <a:spLocks noChangeArrowheads="1"/>
            </p:cNvSpPr>
            <p:nvPr/>
          </p:nvSpPr>
          <p:spPr bwMode="auto">
            <a:xfrm>
              <a:off x="6576" y="7320"/>
              <a:ext cx="1048" cy="375"/>
            </a:xfrm>
            <a:prstGeom prst="rect">
              <a:avLst/>
            </a:prstGeom>
            <a:solidFill>
              <a:srgbClr val="FF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Qualifiers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219" name="Text Box 27"/>
            <p:cNvSpPr txBox="1">
              <a:spLocks noChangeArrowheads="1"/>
            </p:cNvSpPr>
            <p:nvPr/>
          </p:nvSpPr>
          <p:spPr bwMode="auto">
            <a:xfrm>
              <a:off x="9242" y="5970"/>
              <a:ext cx="1048" cy="375"/>
            </a:xfrm>
            <a:prstGeom prst="rect">
              <a:avLst/>
            </a:prstGeom>
            <a:solidFill>
              <a:srgbClr val="FF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Qualifiers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220" name="Text Box 28"/>
            <p:cNvSpPr txBox="1">
              <a:spLocks noChangeArrowheads="1"/>
            </p:cNvSpPr>
            <p:nvPr/>
          </p:nvSpPr>
          <p:spPr bwMode="auto">
            <a:xfrm>
              <a:off x="5570" y="5970"/>
              <a:ext cx="1048" cy="375"/>
            </a:xfrm>
            <a:prstGeom prst="rect">
              <a:avLst/>
            </a:prstGeom>
            <a:solidFill>
              <a:srgbClr val="FF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Qualifiers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221" name="Text Box 29"/>
            <p:cNvSpPr txBox="1">
              <a:spLocks noChangeArrowheads="1"/>
            </p:cNvSpPr>
            <p:nvPr/>
          </p:nvSpPr>
          <p:spPr bwMode="auto">
            <a:xfrm>
              <a:off x="8745" y="6660"/>
              <a:ext cx="702" cy="345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Data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8222" name="AutoShape 30"/>
            <p:cNvCxnSpPr>
              <a:cxnSpLocks noChangeShapeType="1"/>
            </p:cNvCxnSpPr>
            <p:nvPr/>
          </p:nvCxnSpPr>
          <p:spPr bwMode="auto">
            <a:xfrm flipH="1" flipV="1">
              <a:off x="9432" y="7005"/>
              <a:ext cx="522" cy="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8223" name="AutoShape 31"/>
            <p:cNvCxnSpPr>
              <a:cxnSpLocks noChangeShapeType="1"/>
            </p:cNvCxnSpPr>
            <p:nvPr/>
          </p:nvCxnSpPr>
          <p:spPr bwMode="auto">
            <a:xfrm flipV="1">
              <a:off x="5924" y="7020"/>
              <a:ext cx="499" cy="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8224" name="Text Box 32"/>
            <p:cNvSpPr txBox="1">
              <a:spLocks noChangeArrowheads="1"/>
            </p:cNvSpPr>
            <p:nvPr/>
          </p:nvSpPr>
          <p:spPr bwMode="auto">
            <a:xfrm>
              <a:off x="4964" y="7380"/>
              <a:ext cx="960" cy="375"/>
            </a:xfrm>
            <a:prstGeom prst="rect">
              <a:avLst/>
            </a:prstGeom>
            <a:solidFill>
              <a:srgbClr val="FF434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Warrant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8225" name="AutoShape 33"/>
            <p:cNvCxnSpPr>
              <a:cxnSpLocks noChangeShapeType="1"/>
            </p:cNvCxnSpPr>
            <p:nvPr/>
          </p:nvCxnSpPr>
          <p:spPr bwMode="auto">
            <a:xfrm flipV="1">
              <a:off x="4465" y="7755"/>
              <a:ext cx="499" cy="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8226" name="Text Box 34"/>
            <p:cNvSpPr txBox="1">
              <a:spLocks noChangeArrowheads="1"/>
            </p:cNvSpPr>
            <p:nvPr/>
          </p:nvSpPr>
          <p:spPr bwMode="auto">
            <a:xfrm>
              <a:off x="3529" y="8115"/>
              <a:ext cx="936" cy="429"/>
            </a:xfrm>
            <a:prstGeom prst="rect">
              <a:avLst/>
            </a:prstGeom>
            <a:solidFill>
              <a:srgbClr val="92CDD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Backing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227" name="Text Box 35"/>
            <p:cNvSpPr txBox="1">
              <a:spLocks noChangeArrowheads="1"/>
            </p:cNvSpPr>
            <p:nvPr/>
          </p:nvSpPr>
          <p:spPr bwMode="auto">
            <a:xfrm>
              <a:off x="11436" y="8115"/>
              <a:ext cx="936" cy="429"/>
            </a:xfrm>
            <a:prstGeom prst="rect">
              <a:avLst/>
            </a:prstGeom>
            <a:solidFill>
              <a:srgbClr val="92CDD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Backing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8228" name="AutoShape 36"/>
            <p:cNvCxnSpPr>
              <a:cxnSpLocks noChangeShapeType="1"/>
            </p:cNvCxnSpPr>
            <p:nvPr/>
          </p:nvCxnSpPr>
          <p:spPr bwMode="auto">
            <a:xfrm flipH="1" flipV="1">
              <a:off x="10914" y="7755"/>
              <a:ext cx="522" cy="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sp>
        <p:nvSpPr>
          <p:cNvPr id="39" name="TextBox 38"/>
          <p:cNvSpPr txBox="1"/>
          <p:nvPr/>
        </p:nvSpPr>
        <p:spPr>
          <a:xfrm>
            <a:off x="2590800" y="6183868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(Daniel’s Original Model of </a:t>
            </a:r>
            <a:r>
              <a:rPr lang="en-US" dirty="0" err="1" smtClean="0"/>
              <a:t>Toulmin</a:t>
            </a:r>
            <a:r>
              <a:rPr lang="en-US" dirty="0" smtClean="0"/>
              <a:t> Logic)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90600"/>
            <a:ext cx="4191000" cy="1143000"/>
          </a:xfrm>
        </p:spPr>
        <p:txBody>
          <a:bodyPr/>
          <a:lstStyle/>
          <a:p>
            <a:r>
              <a:rPr lang="en-US" dirty="0" smtClean="0"/>
              <a:t>Stephen </a:t>
            </a:r>
            <a:r>
              <a:rPr lang="en-US" dirty="0" err="1" smtClean="0"/>
              <a:t>Toulmin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70237"/>
            <a:ext cx="8229600" cy="3230563"/>
          </a:xfrm>
        </p:spPr>
        <p:txBody>
          <a:bodyPr/>
          <a:lstStyle/>
          <a:p>
            <a:r>
              <a:rPr lang="en-US" dirty="0" smtClean="0"/>
              <a:t>British philosopher, author, and educator</a:t>
            </a:r>
          </a:p>
          <a:p>
            <a:r>
              <a:rPr lang="en-US" dirty="0" smtClean="0"/>
              <a:t>Devoted his works to the analysis of moral reasoning</a:t>
            </a:r>
          </a:p>
          <a:p>
            <a:r>
              <a:rPr lang="en-US" dirty="0" smtClean="0"/>
              <a:t>Believed absolutism has limited practical value</a:t>
            </a:r>
          </a:p>
          <a:p>
            <a:r>
              <a:rPr lang="en-US" dirty="0" smtClean="0"/>
              <a:t>Introduced practical argument method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685800"/>
            <a:ext cx="3200400" cy="2016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System of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justification rather than inference</a:t>
            </a:r>
          </a:p>
          <a:p>
            <a:r>
              <a:rPr lang="en-US" dirty="0" smtClean="0"/>
              <a:t>More literal rather than theoretical</a:t>
            </a:r>
          </a:p>
          <a:p>
            <a:r>
              <a:rPr lang="en-US" dirty="0" smtClean="0"/>
              <a:t>New argument could now stand up to criticism</a:t>
            </a:r>
          </a:p>
          <a:p>
            <a:r>
              <a:rPr lang="en-US" dirty="0" smtClean="0"/>
              <a:t>Published in his book “The Uses of Argumentation”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4038600"/>
            <a:ext cx="1981200" cy="2537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914400" y="4016514"/>
            <a:ext cx="7315200" cy="2384286"/>
            <a:chOff x="990600" y="1143000"/>
            <a:chExt cx="7315200" cy="2384286"/>
          </a:xfrm>
        </p:grpSpPr>
        <p:sp>
          <p:nvSpPr>
            <p:cNvPr id="5" name="TextBox 4"/>
            <p:cNvSpPr txBox="1"/>
            <p:nvPr/>
          </p:nvSpPr>
          <p:spPr>
            <a:xfrm>
              <a:off x="6934200" y="1143000"/>
              <a:ext cx="1371600" cy="70788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4000" dirty="0" smtClean="0"/>
                <a:t>Claim</a:t>
              </a:r>
              <a:endParaRPr lang="en-US" sz="4000" dirty="0"/>
            </a:p>
          </p:txBody>
        </p:sp>
        <p:sp>
          <p:nvSpPr>
            <p:cNvPr id="6" name="Right Arrow 5"/>
            <p:cNvSpPr/>
            <p:nvPr/>
          </p:nvSpPr>
          <p:spPr>
            <a:xfrm>
              <a:off x="2819400" y="1295400"/>
              <a:ext cx="3733800" cy="3810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90600" y="1143000"/>
              <a:ext cx="1371600" cy="70788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4000" dirty="0" smtClean="0"/>
                <a:t>Data</a:t>
              </a:r>
              <a:endParaRPr lang="en-US" sz="40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819400" y="2819400"/>
              <a:ext cx="1905000" cy="70788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4000" dirty="0" smtClean="0"/>
                <a:t>Warrant</a:t>
              </a:r>
              <a:endParaRPr lang="en-US" sz="4000" dirty="0"/>
            </a:p>
          </p:txBody>
        </p:sp>
        <p:sp>
          <p:nvSpPr>
            <p:cNvPr id="12" name="Up Arrow 11"/>
            <p:cNvSpPr/>
            <p:nvPr/>
          </p:nvSpPr>
          <p:spPr>
            <a:xfrm>
              <a:off x="3657600" y="1676400"/>
              <a:ext cx="228600" cy="914400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62000" y="1600200"/>
            <a:ext cx="6934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</a:t>
            </a:r>
            <a:r>
              <a:rPr lang="en-US" sz="2400" dirty="0" smtClean="0"/>
              <a:t>: information that is gathered through observation or experimentation</a:t>
            </a:r>
          </a:p>
          <a:p>
            <a:r>
              <a:rPr lang="en-US" sz="2400" b="1" dirty="0" smtClean="0"/>
              <a:t>Warrant</a:t>
            </a:r>
            <a:r>
              <a:rPr lang="en-US" sz="2400" dirty="0" smtClean="0"/>
              <a:t>: inferences or assumed beliefs that support the claim, can be based upon logos, pathos, ethos, or shared values</a:t>
            </a:r>
          </a:p>
          <a:p>
            <a:r>
              <a:rPr lang="en-US" sz="2400" b="1" dirty="0" smtClean="0"/>
              <a:t>Claim</a:t>
            </a:r>
            <a:r>
              <a:rPr lang="en-US" sz="2400" dirty="0" smtClean="0"/>
              <a:t>: the statement that one is asserting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352800" y="609600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Definitions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Using data, supported by a warrant, to form a claim.</a:t>
            </a:r>
          </a:p>
          <a:p>
            <a:r>
              <a:rPr lang="en-US" sz="2800" dirty="0" smtClean="0"/>
              <a:t>Warrant supports data which supports claim.</a:t>
            </a:r>
          </a:p>
          <a:p>
            <a:r>
              <a:rPr lang="en-US" sz="2800" dirty="0" smtClean="0"/>
              <a:t> Backing, qualifiers and rebuttals can further support the claim</a:t>
            </a:r>
          </a:p>
          <a:p>
            <a:r>
              <a:rPr lang="en-US" sz="2800" dirty="0" smtClean="0"/>
              <a:t>Very literal and scientific approach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447800" y="4343400"/>
            <a:ext cx="6858000" cy="2100875"/>
            <a:chOff x="990600" y="1143000"/>
            <a:chExt cx="7481455" cy="2528309"/>
          </a:xfrm>
        </p:grpSpPr>
        <p:sp>
          <p:nvSpPr>
            <p:cNvPr id="5" name="TextBox 4"/>
            <p:cNvSpPr txBox="1"/>
            <p:nvPr/>
          </p:nvSpPr>
          <p:spPr>
            <a:xfrm>
              <a:off x="6934200" y="1143000"/>
              <a:ext cx="1537855" cy="85190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4000" dirty="0" smtClean="0"/>
                <a:t>Claim</a:t>
              </a:r>
              <a:endParaRPr lang="en-US" sz="4000" dirty="0"/>
            </a:p>
          </p:txBody>
        </p:sp>
        <p:sp>
          <p:nvSpPr>
            <p:cNvPr id="6" name="Right Arrow 5"/>
            <p:cNvSpPr/>
            <p:nvPr/>
          </p:nvSpPr>
          <p:spPr>
            <a:xfrm>
              <a:off x="2819400" y="1295400"/>
              <a:ext cx="3733800" cy="3810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90600" y="1143000"/>
              <a:ext cx="1371600" cy="85190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4000" dirty="0" smtClean="0"/>
                <a:t>Data</a:t>
              </a:r>
              <a:endParaRPr lang="en-US" sz="40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819400" y="2819400"/>
              <a:ext cx="2078182" cy="85190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4000" dirty="0" smtClean="0"/>
                <a:t>Warrant</a:t>
              </a:r>
              <a:endParaRPr lang="en-US" sz="4000" dirty="0"/>
            </a:p>
          </p:txBody>
        </p:sp>
        <p:sp>
          <p:nvSpPr>
            <p:cNvPr id="9" name="Up Arrow 8"/>
            <p:cNvSpPr/>
            <p:nvPr/>
          </p:nvSpPr>
          <p:spPr>
            <a:xfrm>
              <a:off x="3657600" y="1676400"/>
              <a:ext cx="228600" cy="914400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24400"/>
            <a:ext cx="8229600" cy="15541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Data: My pen is not writing on the paper</a:t>
            </a:r>
          </a:p>
          <a:p>
            <a:r>
              <a:rPr lang="en-US" dirty="0" smtClean="0"/>
              <a:t>Claim: My pen has run out of ink</a:t>
            </a:r>
          </a:p>
          <a:p>
            <a:r>
              <a:rPr lang="en-US" dirty="0" smtClean="0"/>
              <a:t>Warrant: Pens without ink do not write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00200"/>
            <a:ext cx="1404910" cy="1499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90600" y="1066800"/>
            <a:ext cx="83820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Data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276600" y="3043535"/>
            <a:ext cx="121920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Warrant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934200" y="1066800"/>
            <a:ext cx="91440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Claim</a:t>
            </a:r>
            <a:endParaRPr lang="en-US" sz="2400" dirty="0"/>
          </a:p>
        </p:txBody>
      </p:sp>
      <p:sp>
        <p:nvSpPr>
          <p:cNvPr id="10" name="Right Arrow 9"/>
          <p:cNvSpPr/>
          <p:nvPr/>
        </p:nvSpPr>
        <p:spPr>
          <a:xfrm>
            <a:off x="2438400" y="1981200"/>
            <a:ext cx="38100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 Arrow 10"/>
          <p:cNvSpPr/>
          <p:nvPr/>
        </p:nvSpPr>
        <p:spPr>
          <a:xfrm>
            <a:off x="3810000" y="2286000"/>
            <a:ext cx="228600" cy="609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1828800"/>
            <a:ext cx="1838325" cy="1219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86513" y="3733800"/>
            <a:ext cx="1004887" cy="858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8800" y="3657600"/>
            <a:ext cx="838200" cy="894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ross 15"/>
          <p:cNvSpPr/>
          <p:nvPr/>
        </p:nvSpPr>
        <p:spPr>
          <a:xfrm>
            <a:off x="3048000" y="3962400"/>
            <a:ext cx="381000" cy="381000"/>
          </a:xfrm>
          <a:prstGeom prst="plus">
            <a:avLst>
              <a:gd name="adj" fmla="val 354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62400" y="3810000"/>
            <a:ext cx="1466848" cy="733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&quot;No&quot; Symbol 17"/>
          <p:cNvSpPr/>
          <p:nvPr/>
        </p:nvSpPr>
        <p:spPr>
          <a:xfrm>
            <a:off x="4191000" y="3733800"/>
            <a:ext cx="914400" cy="914400"/>
          </a:xfrm>
          <a:prstGeom prst="noSmoking">
            <a:avLst>
              <a:gd name="adj" fmla="val 129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&quot;No&quot; Symbol 16"/>
          <p:cNvSpPr/>
          <p:nvPr/>
        </p:nvSpPr>
        <p:spPr>
          <a:xfrm>
            <a:off x="6477000" y="3657600"/>
            <a:ext cx="914400" cy="914400"/>
          </a:xfrm>
          <a:prstGeom prst="noSmok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Equal 18"/>
          <p:cNvSpPr/>
          <p:nvPr/>
        </p:nvSpPr>
        <p:spPr>
          <a:xfrm>
            <a:off x="5486400" y="3810000"/>
            <a:ext cx="762000" cy="533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Step Further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Backing: </a:t>
            </a:r>
            <a:r>
              <a:rPr lang="en-US" dirty="0" smtClean="0"/>
              <a:t>a credible source or citation, backing up the warrant</a:t>
            </a:r>
          </a:p>
          <a:p>
            <a:r>
              <a:rPr lang="en-US" b="1" dirty="0" smtClean="0"/>
              <a:t>Qualifier: </a:t>
            </a:r>
            <a:r>
              <a:rPr lang="en-US" dirty="0" smtClean="0"/>
              <a:t>Indicates speaker’s degree of certainty of the claim, often uses words such as certainly, absolutely, maybe, etc.</a:t>
            </a:r>
          </a:p>
          <a:p>
            <a:r>
              <a:rPr lang="en-US" b="1" dirty="0" smtClean="0"/>
              <a:t>Rebuttal:  </a:t>
            </a:r>
            <a:r>
              <a:rPr lang="en-US" dirty="0" smtClean="0"/>
              <a:t>argument opposing the opposition,  can be in the same setup (i.e. data, claim, warrant),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Full Structure of </a:t>
            </a:r>
            <a:r>
              <a:rPr lang="en-US" dirty="0" err="1" smtClean="0"/>
              <a:t>Toulmin</a:t>
            </a:r>
            <a:r>
              <a:rPr lang="en-US" dirty="0" smtClean="0"/>
              <a:t> Logic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786562" y="2340114"/>
            <a:ext cx="1443038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dirty="0" smtClean="0"/>
              <a:t>Claim</a:t>
            </a:r>
            <a:endParaRPr lang="en-US" sz="4000" dirty="0"/>
          </a:p>
        </p:txBody>
      </p:sp>
      <p:sp>
        <p:nvSpPr>
          <p:cNvPr id="6" name="Right Arrow 5"/>
          <p:cNvSpPr/>
          <p:nvPr/>
        </p:nvSpPr>
        <p:spPr>
          <a:xfrm>
            <a:off x="2457450" y="2393153"/>
            <a:ext cx="3928269" cy="648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09600" y="2362200"/>
            <a:ext cx="1219200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dirty="0" smtClean="0"/>
              <a:t>Data</a:t>
            </a:r>
            <a:endParaRPr lang="en-US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2438400" y="4114800"/>
            <a:ext cx="2038349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dirty="0" smtClean="0"/>
              <a:t>Warrant</a:t>
            </a:r>
            <a:endParaRPr lang="en-US" sz="4000" dirty="0"/>
          </a:p>
        </p:txBody>
      </p:sp>
      <p:sp>
        <p:nvSpPr>
          <p:cNvPr id="9" name="Up Arrow 8"/>
          <p:cNvSpPr/>
          <p:nvPr/>
        </p:nvSpPr>
        <p:spPr>
          <a:xfrm>
            <a:off x="3339306" y="3042035"/>
            <a:ext cx="240506" cy="92036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p Arrow 9"/>
          <p:cNvSpPr/>
          <p:nvPr/>
        </p:nvSpPr>
        <p:spPr>
          <a:xfrm>
            <a:off x="3276600" y="4953000"/>
            <a:ext cx="240506" cy="69176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77000" y="4648200"/>
            <a:ext cx="2038349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dirty="0" smtClean="0"/>
              <a:t>Rebuttal</a:t>
            </a:r>
            <a:endParaRPr lang="en-US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3886200" y="990600"/>
            <a:ext cx="2038349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dirty="0" smtClean="0"/>
              <a:t>Qualifier</a:t>
            </a:r>
            <a:endParaRPr lang="en-US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2514600" y="5715000"/>
            <a:ext cx="1828800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dirty="0" smtClean="0"/>
              <a:t>Backing</a:t>
            </a:r>
            <a:endParaRPr lang="en-US" sz="4000" dirty="0"/>
          </a:p>
        </p:txBody>
      </p:sp>
      <p:sp>
        <p:nvSpPr>
          <p:cNvPr id="14" name="Up Arrow 13"/>
          <p:cNvSpPr/>
          <p:nvPr/>
        </p:nvSpPr>
        <p:spPr>
          <a:xfrm rot="10800000">
            <a:off x="4724400" y="1752600"/>
            <a:ext cx="228600" cy="69176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Up-Down Arrow 15"/>
          <p:cNvSpPr/>
          <p:nvPr/>
        </p:nvSpPr>
        <p:spPr>
          <a:xfrm>
            <a:off x="7315200" y="3276600"/>
            <a:ext cx="228600" cy="12192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Example Expanded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Data:</a:t>
            </a:r>
            <a:r>
              <a:rPr lang="en-US" dirty="0" smtClean="0"/>
              <a:t> My pen is not writing on the paper</a:t>
            </a:r>
          </a:p>
          <a:p>
            <a:r>
              <a:rPr lang="en-US" b="1" dirty="0" smtClean="0"/>
              <a:t>Claim:</a:t>
            </a:r>
            <a:r>
              <a:rPr lang="en-US" dirty="0" smtClean="0"/>
              <a:t> My pen has run out of ink</a:t>
            </a:r>
          </a:p>
          <a:p>
            <a:r>
              <a:rPr lang="en-US" b="1" dirty="0" smtClean="0"/>
              <a:t>Warrant: </a:t>
            </a:r>
            <a:r>
              <a:rPr lang="en-US" dirty="0" smtClean="0"/>
              <a:t>Pens without ink do not write</a:t>
            </a:r>
          </a:p>
          <a:p>
            <a:r>
              <a:rPr lang="en-US" b="1" dirty="0" smtClean="0"/>
              <a:t>Backing: </a:t>
            </a:r>
            <a:r>
              <a:rPr lang="en-US" dirty="0" err="1" smtClean="0"/>
              <a:t>Bic</a:t>
            </a:r>
            <a:r>
              <a:rPr lang="en-US" dirty="0" smtClean="0"/>
              <a:t> came out with a study proving that pens with less than 5% of the original supply of ink cannot write properly</a:t>
            </a:r>
          </a:p>
          <a:p>
            <a:r>
              <a:rPr lang="en-US" b="1" dirty="0" smtClean="0"/>
              <a:t>Qualifier: </a:t>
            </a:r>
            <a:r>
              <a:rPr lang="en-US" dirty="0" smtClean="0"/>
              <a:t>I am completely sure this pen ran out of ink</a:t>
            </a:r>
          </a:p>
          <a:p>
            <a:r>
              <a:rPr lang="en-US" b="1" dirty="0" smtClean="0"/>
              <a:t>Rebuttal: </a:t>
            </a:r>
            <a:r>
              <a:rPr lang="en-US" dirty="0" smtClean="0"/>
              <a:t>There are other problems that can lead to the malfunction of pens, such as a broken tip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1425" y="228600"/>
            <a:ext cx="1552575" cy="1354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"/>
            <a:ext cx="1415358" cy="1029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707</Words>
  <Application>Microsoft Office PowerPoint</Application>
  <PresentationFormat>On-screen Show (4:3)</PresentationFormat>
  <Paragraphs>166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The Art of Argument: Exploring Toulmin Logic</vt:lpstr>
      <vt:lpstr>Stephen Toulmin</vt:lpstr>
      <vt:lpstr>New System of Logic</vt:lpstr>
      <vt:lpstr>Slide 4</vt:lpstr>
      <vt:lpstr>Structure of Logic</vt:lpstr>
      <vt:lpstr>Simple Example</vt:lpstr>
      <vt:lpstr>One Step Further</vt:lpstr>
      <vt:lpstr>Full Structure of Toulmin Logic</vt:lpstr>
      <vt:lpstr>Simple Example Expanded</vt:lpstr>
      <vt:lpstr>Advantages to using Toulmin Logic</vt:lpstr>
      <vt:lpstr>Disadvantages to using Toulmin Logic</vt:lpstr>
      <vt:lpstr>Uses in School</vt:lpstr>
      <vt:lpstr>Uses in the Real World</vt:lpstr>
      <vt:lpstr>Real Life Example</vt:lpstr>
      <vt:lpstr>Analysis</vt:lpstr>
      <vt:lpstr>The End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Toulmin Logic</dc:title>
  <dc:creator>pcampbell</dc:creator>
  <cp:lastModifiedBy>Rodney Mosier</cp:lastModifiedBy>
  <cp:revision>31</cp:revision>
  <dcterms:created xsi:type="dcterms:W3CDTF">2010-10-13T17:53:46Z</dcterms:created>
  <dcterms:modified xsi:type="dcterms:W3CDTF">2010-10-22T03:05:19Z</dcterms:modified>
</cp:coreProperties>
</file>